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0066"/>
    <a:srgbClr val="FF5050"/>
    <a:srgbClr val="66FF33"/>
    <a:srgbClr val="FF66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14" autoAdjust="0"/>
    <p:restoredTop sz="94660"/>
  </p:normalViewPr>
  <p:slideViewPr>
    <p:cSldViewPr>
      <p:cViewPr>
        <p:scale>
          <a:sx n="50" d="100"/>
          <a:sy n="50" d="100"/>
        </p:scale>
        <p:origin x="-1200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EABA4-3911-4281-9882-0A50DDCABAC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348F4-324A-45BB-AD22-94FE2C9CD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om sawyer cover.jpg"/>
          <p:cNvPicPr>
            <a:picLocks noChangeAspect="1"/>
          </p:cNvPicPr>
          <p:nvPr/>
        </p:nvPicPr>
        <p:blipFill>
          <a:blip r:embed="rId4" cstate="print"/>
          <a:srcRect r="1259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3400" y="228600"/>
            <a:ext cx="4267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radley Hand ITC" pitchFamily="66" charset="0"/>
              </a:rPr>
              <a:t>The Adventures of Tom Sawyer</a:t>
            </a:r>
            <a:endParaRPr lang="en-US" sz="65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Bradley Hand ITC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10200" y="0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Bradley Hand ITC" pitchFamily="66" charset="0"/>
              </a:rPr>
              <a:t>By: Jake </a:t>
            </a:r>
            <a:r>
              <a:rPr lang="en-US" sz="2800" b="1" dirty="0" err="1" smtClean="0">
                <a:solidFill>
                  <a:srgbClr val="FF0000"/>
                </a:solidFill>
                <a:latin typeface="Bradley Hand ITC" pitchFamily="66" charset="0"/>
              </a:rPr>
              <a:t>Baloun</a:t>
            </a:r>
            <a:r>
              <a:rPr lang="en-US" sz="2800" b="1" dirty="0" smtClean="0">
                <a:solidFill>
                  <a:srgbClr val="FF0000"/>
                </a:solidFill>
                <a:latin typeface="Bradley Hand ITC" pitchFamily="66" charset="0"/>
              </a:rPr>
              <a:t> and Leah </a:t>
            </a:r>
            <a:r>
              <a:rPr lang="en-US" sz="2800" b="1" dirty="0" err="1" smtClean="0">
                <a:solidFill>
                  <a:srgbClr val="FF0000"/>
                </a:solidFill>
                <a:latin typeface="Bradley Hand ITC" pitchFamily="66" charset="0"/>
              </a:rPr>
              <a:t>Lunstrum</a:t>
            </a:r>
            <a:endParaRPr lang="en-US" sz="2800" b="1" dirty="0">
              <a:solidFill>
                <a:srgbClr val="FF0000"/>
              </a:solidFill>
              <a:latin typeface="Bradley Hand ITC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0" y="2819400"/>
            <a:ext cx="373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Bradley Hand ITC" pitchFamily="66" charset="0"/>
              </a:rPr>
              <a:t>The Characters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Bradley Hand ITC" pitchFamily="66" charset="0"/>
            </a:endParaRPr>
          </a:p>
        </p:txBody>
      </p:sp>
      <p:pic>
        <p:nvPicPr>
          <p:cNvPr id="6" name="~PP3956.WAV">
            <a:hlinkClick r:id="" action="ppaction://media"/>
          </p:cNvPr>
          <p:cNvPicPr>
            <a:picLocks noRot="1" noChangeAspect="1"/>
          </p:cNvPicPr>
          <p:nvPr>
            <a:wavAudioFile r:embed="rId2" name="~PP3956.WAV"/>
          </p:nvPr>
        </p:nvPicPr>
        <p:blipFill>
          <a:blip r:embed="rId5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ake\Documents\School\Mrs. Hansen\Tom Sawyer Pics\12805.gif"/>
          <p:cNvPicPr>
            <a:picLocks noChangeAspect="1" noChangeArrowheads="1"/>
          </p:cNvPicPr>
          <p:nvPr/>
        </p:nvPicPr>
        <p:blipFill>
          <a:blip r:embed="rId3" cstate="print"/>
          <a:srcRect r="3333" b="17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105400" y="152400"/>
            <a:ext cx="4038600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5400" b="1" dirty="0" smtClean="0">
                <a:ln/>
                <a:solidFill>
                  <a:schemeClr val="accent3"/>
                </a:solidFill>
                <a:latin typeface="Algerian" pitchFamily="82" charset="0"/>
              </a:rPr>
              <a:t>Doc Robinson</a:t>
            </a:r>
            <a:endParaRPr lang="en-US" sz="5400" b="1" dirty="0">
              <a:ln/>
              <a:solidFill>
                <a:schemeClr val="accent3"/>
              </a:solidFill>
              <a:latin typeface="Algerian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611231"/>
            <a:ext cx="3733800" cy="2246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/>
                <a:solidFill>
                  <a:schemeClr val="accent3"/>
                </a:solidFill>
                <a:latin typeface="Algerian" pitchFamily="82" charset="0"/>
              </a:rPr>
              <a:t>Got killed by Injun Joe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/>
                <a:solidFill>
                  <a:schemeClr val="accent3"/>
                </a:solidFill>
                <a:latin typeface="Algerian" pitchFamily="82" charset="0"/>
              </a:rPr>
              <a:t>Tried to turn in Injun Joe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/>
                <a:solidFill>
                  <a:schemeClr val="accent3"/>
                </a:solidFill>
                <a:latin typeface="Algerian" pitchFamily="82" charset="0"/>
              </a:rPr>
              <a:t>Grave robber</a:t>
            </a:r>
            <a:endParaRPr lang="en-US" sz="2800" b="1" dirty="0">
              <a:ln/>
              <a:solidFill>
                <a:schemeClr val="accent3"/>
              </a:solidFill>
              <a:latin typeface="Algerian" pitchFamily="82" charset="0"/>
            </a:endParaRPr>
          </a:p>
        </p:txBody>
      </p:sp>
      <p:pic>
        <p:nvPicPr>
          <p:cNvPr id="5" name="~PP3908.WAV">
            <a:hlinkClick r:id="" action="ppaction://media"/>
          </p:cNvPr>
          <p:cNvPicPr>
            <a:picLocks noRot="1" noChangeAspect="1"/>
          </p:cNvPicPr>
          <p:nvPr>
            <a:wavAudioFile r:embed="rId1" name="~PP3908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ake\Documents\School\Mrs. Hansen\Tom Sawyer Pics\RocketCharlesz.jpg"/>
          <p:cNvPicPr>
            <a:picLocks noChangeAspect="1" noChangeArrowheads="1"/>
          </p:cNvPicPr>
          <p:nvPr/>
        </p:nvPicPr>
        <p:blipFill>
          <a:blip r:embed="rId3" cstate="print"/>
          <a:srcRect t="14263" r="6741" b="25318"/>
          <a:stretch>
            <a:fillRect/>
          </a:stretch>
        </p:blipFill>
        <p:spPr bwMode="auto">
          <a:xfrm>
            <a:off x="0" y="0"/>
            <a:ext cx="83058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438400" y="0"/>
            <a:ext cx="4419600" cy="1754326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oper Black" pitchFamily="18" charset="0"/>
                <a:cs typeface="Estrangelo Edessa" pitchFamily="66" charset="0"/>
              </a:rPr>
              <a:t>Judge</a:t>
            </a:r>
            <a:r>
              <a:rPr lang="en-US" sz="5400" b="1" dirty="0" smtClean="0">
                <a:latin typeface="Cooper Black" pitchFamily="18" charset="0"/>
                <a:cs typeface="Estrangelo Edessa" pitchFamily="66" charset="0"/>
              </a:rPr>
              <a:t> </a:t>
            </a:r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oper Black" pitchFamily="18" charset="0"/>
                <a:cs typeface="Estrangelo Edessa" pitchFamily="66" charset="0"/>
              </a:rPr>
              <a:t>Thatcher</a:t>
            </a:r>
            <a:endParaRPr lang="en-US" sz="5400" b="1" dirty="0">
              <a:latin typeface="Cooper Black" pitchFamily="18" charset="0"/>
              <a:cs typeface="Estrangelo Edess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042118"/>
            <a:ext cx="4572000" cy="1815882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oper Black" pitchFamily="18" charset="0"/>
                <a:cs typeface="Estrangelo Edessa" pitchFamily="66" charset="0"/>
              </a:rPr>
              <a:t>Becky’s father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oper Black" pitchFamily="18" charset="0"/>
                <a:cs typeface="Estrangelo Edessa" pitchFamily="66" charset="0"/>
              </a:rPr>
              <a:t>Town judge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oper Black" pitchFamily="18" charset="0"/>
                <a:cs typeface="Estrangelo Edessa" pitchFamily="66" charset="0"/>
              </a:rPr>
              <a:t>Decided Injun Joe’s sentence</a:t>
            </a:r>
            <a:endParaRPr lang="en-US" sz="2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oper Black" pitchFamily="18" charset="0"/>
              <a:cs typeface="Estrangelo Edessa" pitchFamily="66" charset="0"/>
            </a:endParaRPr>
          </a:p>
        </p:txBody>
      </p:sp>
      <p:pic>
        <p:nvPicPr>
          <p:cNvPr id="5" name="~PP181.WAV">
            <a:hlinkClick r:id="" action="ppaction://media"/>
          </p:cNvPr>
          <p:cNvPicPr>
            <a:picLocks noRot="1" noChangeAspect="1"/>
          </p:cNvPicPr>
          <p:nvPr>
            <a:wavAudioFile r:embed="rId1" name="~PP181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371600"/>
            <a:ext cx="8839200" cy="3886200"/>
          </a:xfrm>
          <a:prstGeom prst="rect">
            <a:avLst/>
          </a:prstGeom>
          <a:solidFill>
            <a:srgbClr val="EFEFE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"Pictures of Tom Sawyer's Aunt Polly."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Pictures On File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N.p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n.d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Web. 20 Jan. 2012. &lt;http://picturesonfile.com/pages/auntpolly.html&gt;.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Stars, Way of the. "ERIC SCHWEIG GALLERY."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ON THE TRAIL OF THE LAST OF THE MOHICANS ... A Guide Booklet to the Film's Locations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N.p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n.d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Web. 20 Jan. 2012. &lt;http://www.mohicanpress.com/eric_schweig_gallery.html&gt;.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"North American Prairie."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Blue Planet Biomes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N.p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n.d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Web. 20 Jan. 2012. &lt;http://www.blueplanetbiomes.org/prairie.htm&gt;.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"Pictures - Warren Oates, Part Two (featuring 2 rare images and author Susan Compo) - National Pop Culture | Examiner.com."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Welcome to Examiner.com | Examiner.com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N.p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n.d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Web. 20 Jan. 2012. &lt;http://www.examiner.com/pop-culture-in-national/warren-oates-part-two-featuring-2-rare-images-and-author-susan-compo-picture?slide=36992611&gt;.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"Charles Rocket - Wikipedia, the free encyclopedia."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Wikipedia, the free encyclopedia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N.p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18 Dec. 2011. Web. 20 Jan. 2012. &lt;http://en.wikipedia.org/wiki/Charles_Rocket&gt;.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Clemens), Mark Twain (Samuel. "HUCKLEBERRY FINN, By Mark Twain, Complete."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Project Gutenberg - free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ebooks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N.p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n.d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Web. 20 Jan. 2012. &lt;http://www.gutenberg.org/files/76/76-h/76-h.htm&gt;.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"Contemporary Painting - "The Adventures of Tom Sawyer" (Original Art from Rosanne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Kaloustian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)."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Art by Rosanne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Kaloustian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Paintings and drawings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Rosanne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Kaloustian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n.d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Web. 22 Jan. 2012. &lt;http://www.kaloustian.com/large-view/Illustration/79387-3-0-6046/Oil.html&gt;.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Armstrong,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"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MovieKids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The Adventures of Tom Sawyer (1938) ."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Moviekids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Remembering Child Actors and Actresses Worldwide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N.p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n.d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Web. 22 Jan. 2012. &lt;http://www.moviekids.tv/code/ff/display.php?id=1864&gt;.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(mini-series, Way of the Stars, and 1992). "Eric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Schweig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- Northern Stars."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Canadian Actors, Directors and Movies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N.p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.,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n.d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 Web. 22 Jan. 2012. &lt;http://www.northernstars.ca/actorsstu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"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Aveleyman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- William Newman."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The Actors Compendium - </a:t>
            </a:r>
            <a:r>
              <a:rPr kumimoji="0" 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Filmography</a:t>
            </a:r>
            <a:r>
              <a:rPr kumimoji="0" 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listings of actors and actresses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N.p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.,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n.d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 Web. 22 Jan. 2012.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&lt;http://www.aveleyman.com/ActorCredit.aspx?ActorID=12805&gt;."Incompatible Browser |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Facebook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."</a:t>
            </a:r>
            <a:r>
              <a:rPr kumimoji="0" lang="en-US" sz="9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Incompatible Browser | </a:t>
            </a:r>
            <a:r>
              <a:rPr kumimoji="0" lang="en-US" sz="9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Facebook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 Mark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Zuckerberg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n.d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 Web. 22 Jan. 2012. &lt;http://www.facebook.com/people/Becky-Thatcher/100001518157154&gt;.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Twain, Mark .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Adventures of Tom Sawyer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New York: Bantam Books, 1981. Print.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0" y="533400"/>
            <a:ext cx="3124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00B0F0"/>
                </a:solidFill>
                <a:latin typeface="Curlz MT" pitchFamily="82" charset="0"/>
              </a:rPr>
              <a:t>Sources</a:t>
            </a:r>
            <a:endParaRPr lang="en-US" sz="6000" dirty="0">
              <a:solidFill>
                <a:srgbClr val="00B0F0"/>
              </a:solidFill>
              <a:latin typeface="Curlz MT" pitchFamily="82" charset="0"/>
            </a:endParaRPr>
          </a:p>
        </p:txBody>
      </p:sp>
      <p:pic>
        <p:nvPicPr>
          <p:cNvPr id="5" name="~PP2446.WAV">
            <a:hlinkClick r:id="" action="ppaction://media"/>
          </p:cNvPr>
          <p:cNvPicPr>
            <a:picLocks noRot="1" noChangeAspect="1"/>
          </p:cNvPicPr>
          <p:nvPr>
            <a:wavAudioFile r:embed="rId1" name="~PP2446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4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025" grpId="0" animBg="1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m sawyer.jpg"/>
          <p:cNvPicPr>
            <a:picLocks noChangeAspect="1"/>
          </p:cNvPicPr>
          <p:nvPr/>
        </p:nvPicPr>
        <p:blipFill>
          <a:blip r:embed="rId3" cstate="print"/>
          <a:srcRect t="27716" r="4110" b="2927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867400"/>
            <a:ext cx="3276600" cy="76944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Chiller" pitchFamily="82" charset="0"/>
              </a:rPr>
              <a:t>Tom Sawyer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0" y="394692"/>
            <a:ext cx="3733800" cy="646330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>
              <a:buFont typeface="Calibri" pitchFamily="34" charset="0"/>
              <a:buChar char="•"/>
            </a:pPr>
            <a:r>
              <a:rPr lang="en-US" sz="4400" b="1" dirty="0" smtClean="0">
                <a:solidFill>
                  <a:schemeClr val="bg1"/>
                </a:solidFill>
                <a:latin typeface="Chiller" pitchFamily="82" charset="0"/>
              </a:rPr>
              <a:t>Main character</a:t>
            </a:r>
          </a:p>
          <a:p>
            <a:pPr>
              <a:buFont typeface="Calibri" pitchFamily="34" charset="0"/>
              <a:buChar char="•"/>
            </a:pPr>
            <a:r>
              <a:rPr lang="en-US" sz="4400" b="1" dirty="0" smtClean="0">
                <a:solidFill>
                  <a:schemeClr val="bg1"/>
                </a:solidFill>
                <a:latin typeface="Chiller" pitchFamily="82" charset="0"/>
              </a:rPr>
              <a:t>A trouble </a:t>
            </a:r>
            <a:r>
              <a:rPr lang="en-US" sz="4400" b="1" dirty="0">
                <a:solidFill>
                  <a:schemeClr val="bg1"/>
                </a:solidFill>
                <a:latin typeface="Chiller" pitchFamily="82" charset="0"/>
              </a:rPr>
              <a:t>m</a:t>
            </a:r>
            <a:r>
              <a:rPr lang="en-US" sz="4400" b="1" dirty="0" smtClean="0">
                <a:solidFill>
                  <a:schemeClr val="bg1"/>
                </a:solidFill>
                <a:latin typeface="Chiller" pitchFamily="82" charset="0"/>
              </a:rPr>
              <a:t>aker</a:t>
            </a:r>
          </a:p>
          <a:p>
            <a:pPr>
              <a:buFont typeface="Calibri" pitchFamily="34" charset="0"/>
              <a:buChar char="•"/>
            </a:pPr>
            <a:r>
              <a:rPr lang="en-US" sz="4400" b="1" dirty="0" smtClean="0">
                <a:solidFill>
                  <a:schemeClr val="bg1"/>
                </a:solidFill>
                <a:latin typeface="Chiller" pitchFamily="82" charset="0"/>
              </a:rPr>
              <a:t>Good kid at heart</a:t>
            </a:r>
          </a:p>
          <a:p>
            <a:pPr>
              <a:buFont typeface="Calibri" pitchFamily="34" charset="0"/>
              <a:buChar char="•"/>
            </a:pPr>
            <a:r>
              <a:rPr lang="en-US" sz="4400" b="1" dirty="0" smtClean="0">
                <a:solidFill>
                  <a:schemeClr val="bg1"/>
                </a:solidFill>
                <a:latin typeface="Chiller" pitchFamily="82" charset="0"/>
              </a:rPr>
              <a:t>Clever at trickery</a:t>
            </a:r>
          </a:p>
          <a:p>
            <a:pPr>
              <a:buFont typeface="Calibri" pitchFamily="34" charset="0"/>
              <a:buChar char="•"/>
            </a:pPr>
            <a:r>
              <a:rPr lang="en-US" sz="4400" b="1" dirty="0" smtClean="0">
                <a:solidFill>
                  <a:schemeClr val="bg1"/>
                </a:solidFill>
                <a:latin typeface="Chiller" pitchFamily="82" charset="0"/>
              </a:rPr>
              <a:t>Not very school </a:t>
            </a:r>
            <a:r>
              <a:rPr lang="en-US" sz="4400" b="1" dirty="0" smtClean="0">
                <a:solidFill>
                  <a:schemeClr val="bg1"/>
                </a:solidFill>
                <a:latin typeface="Chiller" pitchFamily="82" charset="0"/>
              </a:rPr>
              <a:t>smart</a:t>
            </a:r>
            <a:endParaRPr lang="en-US" sz="4400" b="1" dirty="0" smtClean="0">
              <a:solidFill>
                <a:schemeClr val="bg1"/>
              </a:solidFill>
              <a:latin typeface="Chiller" pitchFamily="82" charset="0"/>
            </a:endParaRPr>
          </a:p>
          <a:p>
            <a:pPr>
              <a:buFont typeface="Calibri" pitchFamily="34" charset="0"/>
              <a:buChar char="•"/>
            </a:pPr>
            <a:r>
              <a:rPr lang="en-US" sz="4400" b="1" dirty="0" smtClean="0">
                <a:solidFill>
                  <a:schemeClr val="bg1"/>
                </a:solidFill>
                <a:latin typeface="Chiller" pitchFamily="82" charset="0"/>
              </a:rPr>
              <a:t>Superstitious</a:t>
            </a:r>
          </a:p>
          <a:p>
            <a:pPr>
              <a:buFont typeface="Calibri" pitchFamily="34" charset="0"/>
              <a:buChar char="•"/>
            </a:pPr>
            <a:r>
              <a:rPr lang="en-US" sz="4400" b="1" dirty="0" smtClean="0">
                <a:solidFill>
                  <a:schemeClr val="bg1"/>
                </a:solidFill>
                <a:latin typeface="Chiller" pitchFamily="82" charset="0"/>
              </a:rPr>
              <a:t>In love with Becky Thatcher</a:t>
            </a:r>
          </a:p>
          <a:p>
            <a:pPr>
              <a:buFont typeface="Calibri" pitchFamily="34" charset="0"/>
              <a:buChar char="•"/>
            </a:pPr>
            <a:endParaRPr lang="en-US" dirty="0"/>
          </a:p>
        </p:txBody>
      </p:sp>
      <p:pic>
        <p:nvPicPr>
          <p:cNvPr id="5" name="~PP146.WAV">
            <a:hlinkClick r:id="" action="ppaction://media"/>
          </p:cNvPr>
          <p:cNvPicPr>
            <a:picLocks noRot="1" noChangeAspect="1"/>
          </p:cNvPicPr>
          <p:nvPr>
            <a:wavAudioFile r:embed="rId1" name="~PP146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ecky thatcher.jpg"/>
          <p:cNvPicPr>
            <a:picLocks noChangeAspect="1"/>
          </p:cNvPicPr>
          <p:nvPr/>
        </p:nvPicPr>
        <p:blipFill>
          <a:blip r:embed="rId3" cstate="print"/>
          <a:srcRect t="15896" r="5958" b="1357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00400" y="0"/>
            <a:ext cx="5943600" cy="830997"/>
          </a:xfrm>
          <a:prstGeom prst="rect">
            <a:avLst/>
          </a:prstGeom>
          <a:solidFill>
            <a:srgbClr val="00B0F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Script MT Bold" pitchFamily="66" charset="0"/>
              </a:rPr>
              <a:t>Becky Thatcher</a:t>
            </a:r>
            <a:endParaRPr lang="en-US" sz="4800" dirty="0">
              <a:latin typeface="Script MT Bold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81600" y="4549676"/>
            <a:ext cx="3962400" cy="2308324"/>
          </a:xfrm>
          <a:prstGeom prst="rect">
            <a:avLst/>
          </a:prstGeom>
          <a:solidFill>
            <a:srgbClr val="00B0F0"/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Script MT Bold" pitchFamily="66" charset="0"/>
              </a:rPr>
              <a:t>In love with Tom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Script MT Bold" pitchFamily="66" charset="0"/>
              </a:rPr>
              <a:t>Judge Thatcher’s daughter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Script MT Bold" pitchFamily="66" charset="0"/>
              </a:rPr>
              <a:t>Kind of gullible (Tom convinced her to kiss him!)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Script MT Bold" pitchFamily="66" charset="0"/>
              </a:rPr>
              <a:t>Moody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Script MT Bold" pitchFamily="66" charset="0"/>
              </a:rPr>
              <a:t>Young and Innocent</a:t>
            </a:r>
            <a:endParaRPr lang="en-US" sz="2400" dirty="0">
              <a:latin typeface="Script MT Bold" pitchFamily="66" charset="0"/>
            </a:endParaRPr>
          </a:p>
        </p:txBody>
      </p:sp>
      <p:pic>
        <p:nvPicPr>
          <p:cNvPr id="5" name="~PP163.WAV">
            <a:hlinkClick r:id="" action="ppaction://media"/>
          </p:cNvPr>
          <p:cNvPicPr>
            <a:picLocks noRot="1" noChangeAspect="1"/>
          </p:cNvPicPr>
          <p:nvPr>
            <a:wavAudioFile r:embed="rId1" name="~PP163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unt polly.jpg"/>
          <p:cNvPicPr>
            <a:picLocks noChangeAspect="1"/>
          </p:cNvPicPr>
          <p:nvPr/>
        </p:nvPicPr>
        <p:blipFill>
          <a:blip r:embed="rId3" cstate="print"/>
          <a:srcRect t="6701" r="2532" b="3847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57800" y="3276600"/>
            <a:ext cx="3886200" cy="76944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reflection blurRad="6350" stA="50000" endA="295" endPos="92000" dist="1016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Freestyle Script" pitchFamily="66" charset="0"/>
              </a:rPr>
              <a:t>Aunt Polly</a:t>
            </a:r>
            <a:endParaRPr lang="en-US" sz="4400" b="1" dirty="0">
              <a:latin typeface="Freestyle Scrip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072348"/>
            <a:ext cx="3200400" cy="378565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softEdge rad="12700"/>
          </a:effectLst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n w="50800"/>
                <a:latin typeface="Freestyle Script" pitchFamily="66" charset="0"/>
              </a:rPr>
              <a:t>Tom’s Aunt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n w="50800"/>
                <a:latin typeface="Freestyle Script" pitchFamily="66" charset="0"/>
              </a:rPr>
              <a:t>Cares about Tom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n w="50800"/>
                <a:latin typeface="Freestyle Script" pitchFamily="66" charset="0"/>
              </a:rPr>
              <a:t>Sometimes harsh but for a good cause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n w="50800"/>
                <a:latin typeface="Freestyle Script" pitchFamily="66" charset="0"/>
              </a:rPr>
              <a:t>Good person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n w="50800"/>
                <a:latin typeface="Freestyle Script" pitchFamily="66" charset="0"/>
              </a:rPr>
              <a:t>Kind of old</a:t>
            </a:r>
            <a:endParaRPr lang="en-US" sz="4000" b="1" dirty="0">
              <a:ln w="50800"/>
              <a:latin typeface="Freestyle Script" pitchFamily="66" charset="0"/>
            </a:endParaRPr>
          </a:p>
        </p:txBody>
      </p:sp>
      <p:pic>
        <p:nvPicPr>
          <p:cNvPr id="6" name="~PP3828.WAV">
            <a:hlinkClick r:id="" action="ppaction://media"/>
          </p:cNvPr>
          <p:cNvPicPr>
            <a:picLocks noRot="1" noChangeAspect="1"/>
          </p:cNvPicPr>
          <p:nvPr>
            <a:wavAudioFile r:embed="rId1" name="~PP3828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uck finn.jpg"/>
          <p:cNvPicPr>
            <a:picLocks noChangeAspect="1"/>
          </p:cNvPicPr>
          <p:nvPr/>
        </p:nvPicPr>
        <p:blipFill>
          <a:blip r:embed="rId3" cstate="print"/>
          <a:srcRect t="6845" b="3155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4000" y="5562600"/>
            <a:ext cx="601980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Jokerman" pitchFamily="82" charset="0"/>
              </a:rPr>
              <a:t>Huckleberry Finn</a:t>
            </a:r>
            <a:endParaRPr lang="en-US" sz="5400" dirty="0">
              <a:solidFill>
                <a:srgbClr val="C00000"/>
              </a:solidFill>
              <a:latin typeface="Jokerman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0" y="0"/>
            <a:ext cx="3048000" cy="4401205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Jokerman" pitchFamily="82" charset="0"/>
              </a:rPr>
              <a:t>Not educated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Jokerman" pitchFamily="82" charset="0"/>
              </a:rPr>
              <a:t>Family doesn’t care about him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Jokerman" pitchFamily="82" charset="0"/>
              </a:rPr>
              <a:t>Almost more mischievous than Tom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Jokerman" pitchFamily="82" charset="0"/>
              </a:rPr>
              <a:t>Town </a:t>
            </a:r>
            <a:r>
              <a:rPr lang="en-US" sz="2800" dirty="0" smtClean="0">
                <a:solidFill>
                  <a:srgbClr val="C00000"/>
                </a:solidFill>
                <a:latin typeface="Jokerman" pitchFamily="82" charset="0"/>
              </a:rPr>
              <a:t>rascal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Jokerman" pitchFamily="82" charset="0"/>
              </a:rPr>
              <a:t>All he wanted was love, and is a good kid</a:t>
            </a:r>
            <a:endParaRPr lang="en-US" sz="2800" dirty="0" smtClean="0">
              <a:solidFill>
                <a:srgbClr val="C00000"/>
              </a:solidFill>
              <a:latin typeface="Jokerman" pitchFamily="82" charset="0"/>
            </a:endParaRPr>
          </a:p>
        </p:txBody>
      </p:sp>
      <p:pic>
        <p:nvPicPr>
          <p:cNvPr id="5" name="~PP565.WAV">
            <a:hlinkClick r:id="" action="ppaction://media"/>
          </p:cNvPr>
          <p:cNvPicPr>
            <a:picLocks noRot="1" noChangeAspect="1"/>
          </p:cNvPicPr>
          <p:nvPr>
            <a:wavAudioFile r:embed="rId1" name="~PP565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id.jpg"/>
          <p:cNvPicPr>
            <a:picLocks noChangeAspect="1"/>
          </p:cNvPicPr>
          <p:nvPr/>
        </p:nvPicPr>
        <p:blipFill>
          <a:blip r:embed="rId3" cstate="print"/>
          <a:srcRect t="22513" r="9134" b="1317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3733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66FF33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Kristen ITC" pitchFamily="66" charset="0"/>
              </a:rPr>
              <a:t>Sid</a:t>
            </a:r>
            <a:endParaRPr lang="en-US" sz="6600" b="1" dirty="0">
              <a:solidFill>
                <a:srgbClr val="66FF33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Kristen ITC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4600" y="5011341"/>
            <a:ext cx="2819400" cy="184665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66FF33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Kristen ITC" pitchFamily="66" charset="0"/>
              </a:rPr>
              <a:t>Tom’s cousin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66FF33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Kristen ITC" pitchFamily="66" charset="0"/>
              </a:rPr>
              <a:t>Stuck </a:t>
            </a:r>
            <a:r>
              <a:rPr lang="en-US" sz="2400" b="1" dirty="0" smtClean="0">
                <a:solidFill>
                  <a:srgbClr val="66FF33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Kristen ITC" pitchFamily="66" charset="0"/>
              </a:rPr>
              <a:t>up</a:t>
            </a:r>
            <a:endParaRPr lang="en-US" sz="2400" b="1" dirty="0" smtClean="0">
              <a:solidFill>
                <a:srgbClr val="66FF33"/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Kristen ITC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66FF33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Kristen ITC" pitchFamily="66" charset="0"/>
              </a:rPr>
              <a:t>Mean to Tom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66FF33"/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Kristen ITC" pitchFamily="66" charset="0"/>
              </a:rPr>
              <a:t>Smart-aleck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Bookman Old Style" pitchFamily="18" charset="0"/>
            </a:endParaRPr>
          </a:p>
        </p:txBody>
      </p:sp>
      <p:pic>
        <p:nvPicPr>
          <p:cNvPr id="6" name="~PP1074.WAV">
            <a:hlinkClick r:id="" action="ppaction://media"/>
          </p:cNvPr>
          <p:cNvPicPr>
            <a:picLocks noRot="1" noChangeAspect="1"/>
          </p:cNvPicPr>
          <p:nvPr>
            <a:wavAudioFile r:embed="rId1" name="~PP1074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jun joe.jpg"/>
          <p:cNvPicPr>
            <a:picLocks noChangeAspect="1"/>
          </p:cNvPicPr>
          <p:nvPr/>
        </p:nvPicPr>
        <p:blipFill>
          <a:blip r:embed="rId3" cstate="print"/>
          <a:srcRect t="6731" r="6731" b="23318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28800" y="381000"/>
            <a:ext cx="5562600" cy="584775"/>
          </a:xfrm>
          <a:prstGeom prst="rect">
            <a:avLst/>
          </a:prstGeom>
          <a:solidFill>
            <a:srgbClr val="996600"/>
          </a:solidFill>
          <a:scene3d>
            <a:camera prst="perspectiveHeroicExtremeRigh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Engravers MT" pitchFamily="18" charset="0"/>
              </a:rPr>
              <a:t>Injun Joe</a:t>
            </a:r>
            <a:endParaRPr lang="en-US" sz="3200" b="1" dirty="0">
              <a:latin typeface="Engravers MT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4572000"/>
            <a:ext cx="4419600" cy="1631216"/>
          </a:xfrm>
          <a:prstGeom prst="rect">
            <a:avLst/>
          </a:prstGeom>
          <a:solidFill>
            <a:srgbClr val="996600"/>
          </a:solidFill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Engravers MT" pitchFamily="18" charset="0"/>
              </a:rPr>
              <a:t>Villain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Engravers MT" pitchFamily="18" charset="0"/>
              </a:rPr>
              <a:t>Mean</a:t>
            </a:r>
            <a:endParaRPr lang="en-US" sz="2000" dirty="0" smtClean="0">
              <a:latin typeface="Engravers MT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Engravers MT" pitchFamily="18" charset="0"/>
              </a:rPr>
              <a:t>Killed Doc Robinson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Engravers MT" pitchFamily="18" charset="0"/>
              </a:rPr>
              <a:t>Rough and tough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Engravers MT" pitchFamily="18" charset="0"/>
              </a:rPr>
              <a:t>Dangerous</a:t>
            </a:r>
          </a:p>
        </p:txBody>
      </p:sp>
      <p:pic>
        <p:nvPicPr>
          <p:cNvPr id="6" name="~PP2252.WAV">
            <a:hlinkClick r:id="" action="ppaction://media"/>
          </p:cNvPr>
          <p:cNvPicPr>
            <a:picLocks noRot="1" noChangeAspect="1"/>
          </p:cNvPicPr>
          <p:nvPr>
            <a:wavAudioFile r:embed="rId1" name="~PP2252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uff potter.jpg"/>
          <p:cNvPicPr>
            <a:picLocks noChangeAspect="1"/>
          </p:cNvPicPr>
          <p:nvPr/>
        </p:nvPicPr>
        <p:blipFill>
          <a:blip r:embed="rId3" cstate="print"/>
          <a:srcRect l="38667" t="3782" r="1333" b="3949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934670"/>
            <a:ext cx="3276600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Informal Roman" pitchFamily="66" charset="0"/>
              </a:rPr>
              <a:t>Muff Potter</a:t>
            </a:r>
            <a:endParaRPr lang="en-US" sz="5400" b="1" dirty="0">
              <a:latin typeface="Informal Roman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43600" y="0"/>
            <a:ext cx="3200400" cy="310854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Informal Roman" pitchFamily="66" charset="0"/>
              </a:rPr>
              <a:t>Framed for killing Doc Robinson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Informal Roman" pitchFamily="66" charset="0"/>
              </a:rPr>
              <a:t>Alcoholic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Informal Roman" pitchFamily="66" charset="0"/>
              </a:rPr>
              <a:t>Not very smart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Informal Roman" pitchFamily="66" charset="0"/>
              </a:rPr>
              <a:t>Good guy deep down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Informal Roman" pitchFamily="66" charset="0"/>
              </a:rPr>
              <a:t>Unsophisticated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latin typeface="Informal Roman" pitchFamily="66" charset="0"/>
              </a:rPr>
              <a:t>Dirty</a:t>
            </a:r>
          </a:p>
        </p:txBody>
      </p:sp>
      <p:pic>
        <p:nvPicPr>
          <p:cNvPr id="5" name="~PP1426.WAV">
            <a:hlinkClick r:id="" action="ppaction://media"/>
          </p:cNvPr>
          <p:cNvPicPr>
            <a:picLocks noRot="1" noChangeAspect="1"/>
          </p:cNvPicPr>
          <p:nvPr>
            <a:wavAudioFile r:embed="rId1" name="~PP1426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ke\Documents\School\Mrs. Hansen\Tom Sawyer Pics\mary.jpg"/>
          <p:cNvPicPr>
            <a:picLocks noChangeAspect="1" noChangeArrowheads="1"/>
          </p:cNvPicPr>
          <p:nvPr/>
        </p:nvPicPr>
        <p:blipFill>
          <a:blip r:embed="rId3" cstate="print"/>
          <a:srcRect l="-64" t="17724" r="3051" b="10371"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5800" y="685800"/>
            <a:ext cx="2971800" cy="1015663"/>
          </a:xfrm>
          <a:prstGeom prst="rect">
            <a:avLst/>
          </a:prstGeom>
          <a:solidFill>
            <a:srgbClr val="FF0066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Vivaldi" pitchFamily="66" charset="0"/>
              </a:rPr>
              <a:t>Mary</a:t>
            </a:r>
            <a:endParaRPr lang="en-US" sz="6000" b="1" dirty="0">
              <a:latin typeface="Vivaldi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29200" y="2895600"/>
            <a:ext cx="3200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43600" y="4303455"/>
            <a:ext cx="3200400" cy="2554545"/>
          </a:xfrm>
          <a:prstGeom prst="rect">
            <a:avLst/>
          </a:prstGeom>
          <a:solidFill>
            <a:srgbClr val="FF0066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atin typeface="Vivaldi" pitchFamily="66" charset="0"/>
              </a:rPr>
              <a:t>Tom’s cousin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atin typeface="Vivaldi" pitchFamily="66" charset="0"/>
              </a:rPr>
              <a:t>Really nice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atin typeface="Vivaldi" pitchFamily="66" charset="0"/>
              </a:rPr>
              <a:t>Feels sorry for Tom</a:t>
            </a:r>
          </a:p>
        </p:txBody>
      </p:sp>
      <p:pic>
        <p:nvPicPr>
          <p:cNvPr id="7" name="~PP232.WAV">
            <a:hlinkClick r:id="" action="ppaction://media"/>
          </p:cNvPr>
          <p:cNvPicPr>
            <a:picLocks noRot="1" noChangeAspect="1"/>
          </p:cNvPicPr>
          <p:nvPr>
            <a:wavAudioFile r:embed="rId1" name="~PP232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 animBg="1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417</Words>
  <Application>Microsoft Office PowerPoint</Application>
  <PresentationFormat>On-screen Show (4:3)</PresentationFormat>
  <Paragraphs>72</Paragraphs>
  <Slides>12</Slides>
  <Notes>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Redfield Public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Administator</dc:creator>
  <cp:lastModifiedBy>Leah</cp:lastModifiedBy>
  <cp:revision>24</cp:revision>
  <dcterms:created xsi:type="dcterms:W3CDTF">2012-01-11T19:14:07Z</dcterms:created>
  <dcterms:modified xsi:type="dcterms:W3CDTF">2012-01-27T04:13:08Z</dcterms:modified>
</cp:coreProperties>
</file>